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257" r:id="rId6"/>
    <p:sldId id="345" r:id="rId7"/>
    <p:sldId id="6010" r:id="rId8"/>
    <p:sldId id="259" r:id="rId9"/>
    <p:sldId id="6007" r:id="rId10"/>
    <p:sldId id="6006" r:id="rId11"/>
    <p:sldId id="6005" r:id="rId12"/>
    <p:sldId id="406" r:id="rId13"/>
    <p:sldId id="407" r:id="rId14"/>
    <p:sldId id="260" r:id="rId15"/>
    <p:sldId id="262" r:id="rId16"/>
    <p:sldId id="400" r:id="rId17"/>
    <p:sldId id="401"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lacial Indifference" pitchFamily="2" charset="0"/>
      <p:regular r:id="rId36"/>
    </p:embeddedFont>
    <p:embeddedFont>
      <p:font typeface="Montserrat" pitchFamily="2" charset="77"/>
      <p:regular r:id="rId37"/>
      <p:bold r:id="rId38"/>
      <p:italic r:id="rId39"/>
      <p:boldItalic r:id="rId40"/>
    </p:embeddedFont>
    <p:embeddedFont>
      <p:font typeface="Montserrat Bold" pitchFamily="2" charset="77"/>
      <p:bold r:id="rId41"/>
      <p:italic r:id="rId42"/>
      <p:boldItalic r:id="rId43"/>
    </p:embeddedFont>
    <p:embeddedFont>
      <p:font typeface="Now" pitchFamily="2" charset="77"/>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D6D6D6"/>
    <a:srgbClr val="FFC585"/>
    <a:srgbClr val="C0504D"/>
    <a:srgbClr val="4D4D4D"/>
    <a:srgbClr val="EB8C3B"/>
    <a:srgbClr val="FCDDBD"/>
    <a:srgbClr val="C1C1C1"/>
    <a:srgbClr val="9AC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70" autoAdjust="0"/>
    <p:restoredTop sz="95728" autoAdjust="0"/>
  </p:normalViewPr>
  <p:slideViewPr>
    <p:cSldViewPr>
      <p:cViewPr>
        <p:scale>
          <a:sx n="105" d="100"/>
          <a:sy n="105" d="100"/>
        </p:scale>
        <p:origin x="376" y="760"/>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717149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9.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Freeform 7"/>
          <p:cNvSpPr>
            <a:spLocks noChangeAspect="1"/>
          </p:cNvSpPr>
          <p:nvPr/>
        </p:nvSpPr>
        <p:spPr>
          <a:xfrm>
            <a:off x="6117399" y="2641344"/>
            <a:ext cx="6053201" cy="6053201"/>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dirty="0"/>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18265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399301" y="3613514"/>
            <a:ext cx="10254987" cy="4625177"/>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985333" y="26289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985333" y="641598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028700" y="3565368"/>
            <a:ext cx="8115300" cy="5997732"/>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an umbrella term.</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690881" lvl="1" indent="-345440">
              <a:lnSpc>
                <a:spcPts val="3904"/>
              </a:lnSpc>
              <a:buFont typeface="Arial"/>
              <a:buChar char="•"/>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In Health Data Science the Domains are</a:t>
            </a:r>
          </a:p>
          <a:p>
            <a:pPr>
              <a:lnSpc>
                <a:spcPts val="3904"/>
              </a:lnSpc>
            </a:pPr>
            <a:r>
              <a:rPr lang="en-US" sz="3200" dirty="0">
                <a:solidFill>
                  <a:srgbClr val="404040"/>
                </a:solidFill>
                <a:latin typeface="Now"/>
              </a:rPr>
              <a:t> </a:t>
            </a: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400300"/>
            <a:ext cx="18288000" cy="788670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6" name="TextBox 6"/>
          <p:cNvSpPr txBox="1"/>
          <p:nvPr/>
        </p:nvSpPr>
        <p:spPr>
          <a:xfrm>
            <a:off x="3974643" y="4665070"/>
            <a:ext cx="4553932" cy="374013"/>
          </a:xfrm>
          <a:prstGeom prst="rect">
            <a:avLst/>
          </a:prstGeom>
        </p:spPr>
        <p:txBody>
          <a:bodyPr lIns="0" tIns="0" rIns="0" bIns="0" rtlCol="0" anchor="t">
            <a:spAutoFit/>
          </a:bodyPr>
          <a:lstStyle/>
          <a:p>
            <a:pPr>
              <a:lnSpc>
                <a:spcPts val="2928"/>
              </a:lnSpc>
              <a:spcBef>
                <a:spcPct val="0"/>
              </a:spcBef>
            </a:pPr>
            <a:r>
              <a:rPr lang="en-US" sz="3000" b="1" dirty="0">
                <a:solidFill>
                  <a:srgbClr val="404040"/>
                </a:solidFill>
                <a:latin typeface="Montserrat" pitchFamily="2" charset="77"/>
              </a:rPr>
              <a:t>INTRO</a:t>
            </a:r>
          </a:p>
        </p:txBody>
      </p:sp>
      <p:sp>
        <p:nvSpPr>
          <p:cNvPr id="7" name="TextBox 7"/>
          <p:cNvSpPr txBox="1"/>
          <p:nvPr/>
        </p:nvSpPr>
        <p:spPr>
          <a:xfrm>
            <a:off x="11383399" y="4665070"/>
            <a:ext cx="4686639" cy="374013"/>
          </a:xfrm>
          <a:prstGeom prst="rect">
            <a:avLst/>
          </a:prstGeom>
        </p:spPr>
        <p:txBody>
          <a:bodyPr lIns="0" tIns="0" rIns="0" bIns="0" rtlCol="0" anchor="t">
            <a:spAutoFit/>
          </a:bodyPr>
          <a:lstStyle/>
          <a:p>
            <a:pPr>
              <a:lnSpc>
                <a:spcPts val="2928"/>
              </a:lnSpc>
            </a:pPr>
            <a:r>
              <a:rPr lang="en-US" sz="3000" b="1" dirty="0">
                <a:solidFill>
                  <a:srgbClr val="404040"/>
                </a:solidFill>
                <a:latin typeface="Montserrat" pitchFamily="2" charset="77"/>
              </a:rPr>
              <a:t>DATA ANALYSIS</a:t>
            </a:r>
          </a:p>
        </p:txBody>
      </p:sp>
      <p:sp>
        <p:nvSpPr>
          <p:cNvPr id="8" name="TextBox 8"/>
          <p:cNvSpPr txBox="1"/>
          <p:nvPr/>
        </p:nvSpPr>
        <p:spPr>
          <a:xfrm>
            <a:off x="3974643" y="6134100"/>
            <a:ext cx="4189133"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DATA COLLECTION</a:t>
            </a:r>
          </a:p>
        </p:txBody>
      </p:sp>
      <p:sp>
        <p:nvSpPr>
          <p:cNvPr id="9" name="TextBox 9"/>
          <p:cNvSpPr txBox="1"/>
          <p:nvPr/>
        </p:nvSpPr>
        <p:spPr>
          <a:xfrm>
            <a:off x="11383399" y="6170499"/>
            <a:ext cx="4686638"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MODEL EVALUATION</a:t>
            </a:r>
          </a:p>
        </p:txBody>
      </p:sp>
      <p:sp>
        <p:nvSpPr>
          <p:cNvPr id="10" name="TextBox 10"/>
          <p:cNvSpPr txBox="1"/>
          <p:nvPr/>
        </p:nvSpPr>
        <p:spPr>
          <a:xfrm>
            <a:off x="3974643" y="7460574"/>
            <a:ext cx="4684686" cy="745910"/>
          </a:xfrm>
          <a:prstGeom prst="rect">
            <a:avLst/>
          </a:prstGeom>
        </p:spPr>
        <p:txBody>
          <a:bodyPr wrap="square" lIns="0" tIns="0" rIns="0" bIns="0" rtlCol="0" anchor="t">
            <a:spAutoFit/>
          </a:bodyPr>
          <a:lstStyle/>
          <a:p>
            <a:pPr>
              <a:lnSpc>
                <a:spcPts val="2928"/>
              </a:lnSpc>
            </a:pPr>
            <a:r>
              <a:rPr lang="en-US" sz="3000" b="1" dirty="0">
                <a:solidFill>
                  <a:srgbClr val="404040"/>
                </a:solidFill>
                <a:latin typeface="Montserrat" pitchFamily="2" charset="77"/>
              </a:rPr>
              <a:t>EXPLORATORY DATA ANALYSIS</a:t>
            </a:r>
          </a:p>
        </p:txBody>
      </p:sp>
      <p:sp>
        <p:nvSpPr>
          <p:cNvPr id="44" name="Oval 43">
            <a:extLst>
              <a:ext uri="{FF2B5EF4-FFF2-40B4-BE49-F238E27FC236}">
                <a16:creationId xmlns:a16="http://schemas.microsoft.com/office/drawing/2014/main" id="{3C33EF35-0E79-F464-4E6A-FF464091FCC6}"/>
              </a:ext>
            </a:extLst>
          </p:cNvPr>
          <p:cNvSpPr>
            <a:spLocks noChangeAspect="1"/>
          </p:cNvSpPr>
          <p:nvPr/>
        </p:nvSpPr>
        <p:spPr>
          <a:xfrm>
            <a:off x="9780034" y="73957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35" name="TextBox 35"/>
          <p:cNvSpPr txBox="1"/>
          <p:nvPr/>
        </p:nvSpPr>
        <p:spPr>
          <a:xfrm>
            <a:off x="11383399" y="7675928"/>
            <a:ext cx="4485496" cy="374013"/>
          </a:xfrm>
          <a:prstGeom prst="rect">
            <a:avLst/>
          </a:prstGeom>
        </p:spPr>
        <p:txBody>
          <a:bodyPr wrap="square" lIns="0" tIns="0" rIns="0" bIns="0" rtlCol="0" anchor="t">
            <a:spAutoFit/>
          </a:bodyPr>
          <a:lstStyle/>
          <a:p>
            <a:pPr>
              <a:lnSpc>
                <a:spcPts val="2928"/>
              </a:lnSpc>
              <a:spcBef>
                <a:spcPct val="0"/>
              </a:spcBef>
            </a:pPr>
            <a:r>
              <a:rPr lang="en-US" sz="3000" b="1" dirty="0">
                <a:solidFill>
                  <a:srgbClr val="404040"/>
                </a:solidFill>
                <a:latin typeface="Montserrat" pitchFamily="2" charset="77"/>
              </a:rPr>
              <a:t>CLOSING REMARKS</a:t>
            </a:r>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108000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TABLE OF CONTENTS</a:t>
            </a:r>
          </a:p>
        </p:txBody>
      </p:sp>
      <p:sp>
        <p:nvSpPr>
          <p:cNvPr id="43" name="Oval 42">
            <a:extLst>
              <a:ext uri="{FF2B5EF4-FFF2-40B4-BE49-F238E27FC236}">
                <a16:creationId xmlns:a16="http://schemas.microsoft.com/office/drawing/2014/main" id="{7D0FBDA0-B05A-3B06-0006-C1E6A7611825}"/>
              </a:ext>
            </a:extLst>
          </p:cNvPr>
          <p:cNvSpPr>
            <a:spLocks noChangeAspect="1"/>
          </p:cNvSpPr>
          <p:nvPr/>
        </p:nvSpPr>
        <p:spPr>
          <a:xfrm>
            <a:off x="2376600"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5" name="Oval 44">
            <a:extLst>
              <a:ext uri="{FF2B5EF4-FFF2-40B4-BE49-F238E27FC236}">
                <a16:creationId xmlns:a16="http://schemas.microsoft.com/office/drawing/2014/main" id="{552275D6-A613-45AA-72B2-C95F820EAA93}"/>
              </a:ext>
            </a:extLst>
          </p:cNvPr>
          <p:cNvSpPr>
            <a:spLocks noChangeAspect="1"/>
          </p:cNvSpPr>
          <p:nvPr/>
        </p:nvSpPr>
        <p:spPr>
          <a:xfrm>
            <a:off x="9780034" y="5910648"/>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6" name="Oval 45">
            <a:extLst>
              <a:ext uri="{FF2B5EF4-FFF2-40B4-BE49-F238E27FC236}">
                <a16:creationId xmlns:a16="http://schemas.microsoft.com/office/drawing/2014/main" id="{7C85CB77-01AA-45C1-4C10-F9095B8B5B56}"/>
              </a:ext>
            </a:extLst>
          </p:cNvPr>
          <p:cNvSpPr>
            <a:spLocks noChangeAspect="1"/>
          </p:cNvSpPr>
          <p:nvPr/>
        </p:nvSpPr>
        <p:spPr>
          <a:xfrm>
            <a:off x="9780034" y="4381500"/>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7" name="Oval 46">
            <a:extLst>
              <a:ext uri="{FF2B5EF4-FFF2-40B4-BE49-F238E27FC236}">
                <a16:creationId xmlns:a16="http://schemas.microsoft.com/office/drawing/2014/main" id="{8646179A-90D0-4FED-F835-2623AEC35341}"/>
              </a:ext>
            </a:extLst>
          </p:cNvPr>
          <p:cNvSpPr>
            <a:spLocks noChangeAspect="1"/>
          </p:cNvSpPr>
          <p:nvPr/>
        </p:nvSpPr>
        <p:spPr>
          <a:xfrm>
            <a:off x="2384587" y="738667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8" name="Oval 47">
            <a:extLst>
              <a:ext uri="{FF2B5EF4-FFF2-40B4-BE49-F238E27FC236}">
                <a16:creationId xmlns:a16="http://schemas.microsoft.com/office/drawing/2014/main" id="{DC6310E8-445C-E824-0639-A835A8582021}"/>
              </a:ext>
            </a:extLst>
          </p:cNvPr>
          <p:cNvSpPr>
            <a:spLocks noChangeAspect="1"/>
          </p:cNvSpPr>
          <p:nvPr/>
        </p:nvSpPr>
        <p:spPr>
          <a:xfrm>
            <a:off x="2371278" y="5910921"/>
            <a:ext cx="900000" cy="900000"/>
          </a:xfrm>
          <a:prstGeom prst="ellipse">
            <a:avLst/>
          </a:prstGeom>
          <a:solidFill>
            <a:srgbClr val="B2CFEA"/>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solidFill>
                <a:srgbClr val="404040"/>
              </a:solidFill>
              <a:latin typeface="Montserrat" pitchFamily="2" charset="77"/>
            </a:endParaRPr>
          </a:p>
        </p:txBody>
      </p:sp>
      <p:sp>
        <p:nvSpPr>
          <p:cNvPr id="49" name="TextBox 14">
            <a:extLst>
              <a:ext uri="{FF2B5EF4-FFF2-40B4-BE49-F238E27FC236}">
                <a16:creationId xmlns:a16="http://schemas.microsoft.com/office/drawing/2014/main" id="{A6CA2BD5-DF8A-1D8A-13A1-6ADF46E3F5D3}"/>
              </a:ext>
            </a:extLst>
          </p:cNvPr>
          <p:cNvSpPr txBox="1"/>
          <p:nvPr/>
        </p:nvSpPr>
        <p:spPr>
          <a:xfrm>
            <a:off x="2465713" y="4485406"/>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01</a:t>
            </a:r>
          </a:p>
        </p:txBody>
      </p:sp>
      <p:sp>
        <p:nvSpPr>
          <p:cNvPr id="50" name="TextBox 22">
            <a:extLst>
              <a:ext uri="{FF2B5EF4-FFF2-40B4-BE49-F238E27FC236}">
                <a16:creationId xmlns:a16="http://schemas.microsoft.com/office/drawing/2014/main" id="{9885C2ED-DBE2-F840-43DB-8D073304E688}"/>
              </a:ext>
            </a:extLst>
          </p:cNvPr>
          <p:cNvSpPr txBox="1"/>
          <p:nvPr/>
        </p:nvSpPr>
        <p:spPr>
          <a:xfrm>
            <a:off x="2371278" y="6054105"/>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02</a:t>
            </a:r>
          </a:p>
        </p:txBody>
      </p:sp>
      <p:sp>
        <p:nvSpPr>
          <p:cNvPr id="51" name="TextBox 30">
            <a:extLst>
              <a:ext uri="{FF2B5EF4-FFF2-40B4-BE49-F238E27FC236}">
                <a16:creationId xmlns:a16="http://schemas.microsoft.com/office/drawing/2014/main" id="{3832A526-4ACB-1F7F-235D-F919498852E5}"/>
              </a:ext>
            </a:extLst>
          </p:cNvPr>
          <p:cNvSpPr txBox="1"/>
          <p:nvPr/>
        </p:nvSpPr>
        <p:spPr>
          <a:xfrm>
            <a:off x="2408183" y="7538683"/>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03</a:t>
            </a:r>
          </a:p>
        </p:txBody>
      </p:sp>
      <p:sp>
        <p:nvSpPr>
          <p:cNvPr id="52" name="TextBox 18">
            <a:extLst>
              <a:ext uri="{FF2B5EF4-FFF2-40B4-BE49-F238E27FC236}">
                <a16:creationId xmlns:a16="http://schemas.microsoft.com/office/drawing/2014/main" id="{4D91ED95-2C72-7929-5648-3C5824982032}"/>
              </a:ext>
            </a:extLst>
          </p:cNvPr>
          <p:cNvSpPr txBox="1"/>
          <p:nvPr/>
        </p:nvSpPr>
        <p:spPr>
          <a:xfrm>
            <a:off x="9872958" y="4501629"/>
            <a:ext cx="737747" cy="566374"/>
          </a:xfrm>
          <a:prstGeom prst="rect">
            <a:avLst/>
          </a:prstGeom>
        </p:spPr>
        <p:txBody>
          <a:bodyPr lIns="0" tIns="0" rIns="0" bIns="0" rtlCol="0" anchor="t">
            <a:spAutoFit/>
          </a:bodyPr>
          <a:lstStyle/>
          <a:p>
            <a:pPr algn="ctr">
              <a:lnSpc>
                <a:spcPts val="4935"/>
              </a:lnSpc>
            </a:pPr>
            <a:r>
              <a:rPr lang="en-US" sz="3000" dirty="0">
                <a:solidFill>
                  <a:srgbClr val="404040"/>
                </a:solidFill>
                <a:latin typeface="Montserrat" pitchFamily="2" charset="77"/>
              </a:rPr>
              <a:t>04</a:t>
            </a:r>
          </a:p>
        </p:txBody>
      </p:sp>
      <p:sp>
        <p:nvSpPr>
          <p:cNvPr id="53" name="TextBox 26">
            <a:extLst>
              <a:ext uri="{FF2B5EF4-FFF2-40B4-BE49-F238E27FC236}">
                <a16:creationId xmlns:a16="http://schemas.microsoft.com/office/drawing/2014/main" id="{C962E35F-BEAA-EEB4-3081-58F8BAA197ED}"/>
              </a:ext>
            </a:extLst>
          </p:cNvPr>
          <p:cNvSpPr txBox="1"/>
          <p:nvPr/>
        </p:nvSpPr>
        <p:spPr>
          <a:xfrm>
            <a:off x="9786688" y="6053214"/>
            <a:ext cx="886691" cy="566374"/>
          </a:xfrm>
          <a:prstGeom prst="rect">
            <a:avLst/>
          </a:prstGeom>
        </p:spPr>
        <p:txBody>
          <a:bodyPr lIns="0" tIns="0" rIns="0" bIns="0" rtlCol="0" anchor="t">
            <a:spAutoFit/>
          </a:bodyPr>
          <a:lstStyle/>
          <a:p>
            <a:pPr algn="ctr">
              <a:lnSpc>
                <a:spcPts val="4932"/>
              </a:lnSpc>
            </a:pPr>
            <a:r>
              <a:rPr lang="en-US" sz="3000" dirty="0">
                <a:solidFill>
                  <a:srgbClr val="404040"/>
                </a:solidFill>
                <a:latin typeface="Montserrat" pitchFamily="2" charset="77"/>
              </a:rPr>
              <a:t>05</a:t>
            </a:r>
          </a:p>
        </p:txBody>
      </p:sp>
      <p:sp>
        <p:nvSpPr>
          <p:cNvPr id="54" name="TextBox 34">
            <a:extLst>
              <a:ext uri="{FF2B5EF4-FFF2-40B4-BE49-F238E27FC236}">
                <a16:creationId xmlns:a16="http://schemas.microsoft.com/office/drawing/2014/main" id="{393B122C-AA4B-D61E-5F6C-7ADB6D691603}"/>
              </a:ext>
            </a:extLst>
          </p:cNvPr>
          <p:cNvSpPr txBox="1"/>
          <p:nvPr/>
        </p:nvSpPr>
        <p:spPr>
          <a:xfrm>
            <a:off x="9780034" y="7497259"/>
            <a:ext cx="876404" cy="566374"/>
          </a:xfrm>
          <a:prstGeom prst="rect">
            <a:avLst/>
          </a:prstGeom>
        </p:spPr>
        <p:txBody>
          <a:bodyPr lIns="0" tIns="0" rIns="0" bIns="0" rtlCol="0" anchor="t">
            <a:spAutoFit/>
          </a:bodyPr>
          <a:lstStyle/>
          <a:p>
            <a:pPr algn="ctr">
              <a:lnSpc>
                <a:spcPts val="4874"/>
              </a:lnSpc>
            </a:pPr>
            <a:r>
              <a:rPr lang="en-US" sz="3000" dirty="0">
                <a:solidFill>
                  <a:srgbClr val="404040"/>
                </a:solidFill>
                <a:latin typeface="Montserrat" pitchFamily="2" charset="77"/>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4419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91081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3038935" y="4792330"/>
            <a:ext cx="5172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dirty="0">
                <a:solidFill>
                  <a:srgbClr val="404040"/>
                </a:solidFill>
                <a:latin typeface="Montserrat" pitchFamily="2" charset="77"/>
              </a:rPr>
              <a:t>May do the data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91420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7527329" y="59959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10197163" y="5949989"/>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891860" y="5919788"/>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45066"/>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Article author</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brief intro,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47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782285" y="2804320"/>
            <a:ext cx="13216555" cy="5447645"/>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200" dirty="0">
              <a:solidFill>
                <a:srgbClr val="404040"/>
              </a:solidFill>
              <a:latin typeface="Montserrat" pitchFamily="2" charset="77"/>
              <a:ea typeface="Tahoma" panose="020B0604030504040204" pitchFamily="34" charset="0"/>
              <a:cs typeface="Tahoma" panose="020B0604030504040204" pitchFamily="34" charset="0"/>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 groups at SUND</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115800" y="7232400"/>
            <a:ext cx="5912501" cy="3168900"/>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6200" y="368338"/>
            <a:ext cx="18364200" cy="2103689"/>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4" name="TextBox 24"/>
          <p:cNvSpPr txBox="1"/>
          <p:nvPr/>
        </p:nvSpPr>
        <p:spPr>
          <a:xfrm>
            <a:off x="1025051" y="1080000"/>
            <a:ext cx="5678167"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WHO ARE WE</a:t>
            </a:r>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6393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3877366" y="825259"/>
            <a:ext cx="10515600"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200" y="3314700"/>
            <a:ext cx="7915966" cy="6586418"/>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all KU educations to include digital literacy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 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Implementation of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85466" y="3639486"/>
            <a:ext cx="1540486"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dirty="0">
                <a:solidFill>
                  <a:srgbClr val="3B4A52"/>
                </a:solidFill>
                <a:latin typeface="Montserrat" pitchFamily="2" charset="77"/>
              </a:rPr>
              <a:t>Data </a:t>
            </a:r>
          </a:p>
          <a:p>
            <a:pPr algn="ctr"/>
            <a:r>
              <a:rPr lang="en-US" dirty="0" err="1">
                <a:solidFill>
                  <a:srgbClr val="3B4A52"/>
                </a:solidFill>
                <a:latin typeface="Montserrat" pitchFamily="2" charset="77"/>
              </a:rPr>
              <a:t>Håndtering</a:t>
            </a:r>
            <a:endParaRPr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506706" y="5029849"/>
            <a:ext cx="2087111"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dirty="0">
                <a:solidFill>
                  <a:srgbClr val="3B4A52"/>
                </a:solidFill>
                <a:latin typeface="Montserrat" pitchFamily="2" charset="77"/>
              </a:rPr>
              <a:t>Digital </a:t>
            </a:r>
          </a:p>
          <a:p>
            <a:pPr algn="ctr"/>
            <a:r>
              <a:rPr lang="en-US" dirty="0" err="1">
                <a:solidFill>
                  <a:srgbClr val="3B4A52"/>
                </a:solidFill>
                <a:latin typeface="Montserrat" pitchFamily="2" charset="77"/>
              </a:rPr>
              <a:t>Undersøgelses</a:t>
            </a:r>
            <a:r>
              <a:rPr lang="en-US" dirty="0">
                <a:solidFill>
                  <a:srgbClr val="3B4A52"/>
                </a:solidFill>
                <a:latin typeface="Montserrat" pitchFamily="2" charset="77"/>
              </a:rPr>
              <a:t>-</a:t>
            </a:r>
          </a:p>
          <a:p>
            <a:pPr algn="ctr"/>
            <a:r>
              <a:rPr lang="en-US" dirty="0" err="1">
                <a:solidFill>
                  <a:srgbClr val="3B4A52"/>
                </a:solidFill>
                <a:latin typeface="Montserrat" pitchFamily="2" charset="77"/>
              </a:rPr>
              <a:t>Metode</a:t>
            </a:r>
            <a:endParaRPr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dirty="0">
                <a:solidFill>
                  <a:srgbClr val="3B4A52"/>
                </a:solidFill>
                <a:latin typeface="Montserrat" pitchFamily="2" charset="77"/>
              </a:rPr>
              <a:t>Digital </a:t>
            </a:r>
          </a:p>
          <a:p>
            <a:pPr algn="ctr"/>
            <a:r>
              <a:rPr lang="en-US" dirty="0" err="1">
                <a:solidFill>
                  <a:srgbClr val="3B4A52"/>
                </a:solidFill>
                <a:latin typeface="Montserrat" pitchFamily="2" charset="77"/>
              </a:rPr>
              <a:t>Videnskabelig</a:t>
            </a:r>
            <a:r>
              <a:rPr lang="en-US" dirty="0">
                <a:solidFill>
                  <a:srgbClr val="3B4A52"/>
                </a:solidFill>
                <a:latin typeface="Montserrat" pitchFamily="2" charset="77"/>
              </a:rPr>
              <a:t> </a:t>
            </a:r>
            <a:r>
              <a:rPr lang="en-US" dirty="0" err="1">
                <a:solidFill>
                  <a:srgbClr val="3B4A52"/>
                </a:solidFill>
                <a:latin typeface="Montserrat" pitchFamily="2" charset="77"/>
              </a:rPr>
              <a:t>Informations</a:t>
            </a:r>
            <a:r>
              <a:rPr lang="en-US" dirty="0">
                <a:solidFill>
                  <a:srgbClr val="3B4A52"/>
                </a:solidFill>
                <a:latin typeface="Montserrat" pitchFamily="2" charset="77"/>
              </a:rPr>
              <a:t>-</a:t>
            </a:r>
          </a:p>
          <a:p>
            <a:pPr algn="ctr"/>
            <a:r>
              <a:rPr lang="en-US" dirty="0" err="1">
                <a:solidFill>
                  <a:srgbClr val="3B4A52"/>
                </a:solidFill>
                <a:latin typeface="Montserrat" pitchFamily="2" charset="77"/>
              </a:rPr>
              <a:t>søgning</a:t>
            </a:r>
            <a:endParaRPr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4077621" y="7590278"/>
            <a:ext cx="164468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dirty="0" err="1">
                <a:solidFill>
                  <a:srgbClr val="3B4A52"/>
                </a:solidFill>
                <a:latin typeface="Montserrat" pitchFamily="2" charset="77"/>
              </a:rPr>
              <a:t>Teknologisk</a:t>
            </a:r>
            <a:endParaRPr lang="en-US" dirty="0">
              <a:solidFill>
                <a:srgbClr val="3B4A52"/>
              </a:solidFill>
              <a:latin typeface="Montserrat" pitchFamily="2" charset="77"/>
            </a:endParaRPr>
          </a:p>
          <a:p>
            <a:pPr algn="ctr"/>
            <a:r>
              <a:rPr lang="en-US" dirty="0" err="1">
                <a:solidFill>
                  <a:srgbClr val="3B4A52"/>
                </a:solidFill>
                <a:latin typeface="Montserrat" pitchFamily="2" charset="77"/>
              </a:rPr>
              <a:t>Forståelse</a:t>
            </a:r>
            <a:endParaRPr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664352" y="7590278"/>
            <a:ext cx="1394613"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dirty="0">
                <a:solidFill>
                  <a:srgbClr val="3B4A52"/>
                </a:solidFill>
                <a:latin typeface="Montserrat" pitchFamily="2" charset="77"/>
              </a:rPr>
              <a:t>Digital </a:t>
            </a:r>
          </a:p>
          <a:p>
            <a:pPr algn="ctr"/>
            <a:r>
              <a:rPr lang="en-US" dirty="0" err="1">
                <a:solidFill>
                  <a:srgbClr val="3B4A52"/>
                </a:solidFill>
                <a:latin typeface="Montserrat" pitchFamily="2" charset="77"/>
              </a:rPr>
              <a:t>Reflektion</a:t>
            </a:r>
            <a:endParaRPr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993752" y="4388287"/>
            <a:ext cx="13690910" cy="3970318"/>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nor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i="1" dirty="0">
                <a:latin typeface="Montserrat" pitchFamily="2" charset="77"/>
              </a:rPr>
              <a:t>Inspiration</a:t>
            </a:r>
            <a:r>
              <a:rPr lang="en-US" sz="2800" dirty="0">
                <a:latin typeface="Montserrat" pitchFamily="2" charset="77"/>
              </a:rPr>
              <a:t> for incorporation of DS and/or the DS mindset into teaching</a:t>
            </a: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991600" y="4174004"/>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2.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44716</TotalTime>
  <Words>1462</Words>
  <Application>Microsoft Macintosh PowerPoint</Application>
  <PresentationFormat>Custom</PresentationFormat>
  <Paragraphs>286</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Now</vt:lpstr>
      <vt:lpstr>Helvetica Neue Medium</vt:lpstr>
      <vt:lpstr>Montserrat Bold</vt:lpstr>
      <vt:lpstr>Montserrat</vt:lpstr>
      <vt:lpstr>Arial</vt:lpstr>
      <vt:lpstr>Glacial Indifference</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173</cp:revision>
  <dcterms:created xsi:type="dcterms:W3CDTF">2006-08-16T00:00:00Z</dcterms:created>
  <dcterms:modified xsi:type="dcterms:W3CDTF">2023-11-10T14:12:03Z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